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2546" r:id="rId3"/>
    <p:sldId id="2548" r:id="rId4"/>
    <p:sldId id="2572" r:id="rId5"/>
    <p:sldId id="2560" r:id="rId6"/>
    <p:sldId id="2563" r:id="rId7"/>
    <p:sldId id="568" r:id="rId8"/>
    <p:sldId id="2579" r:id="rId9"/>
    <p:sldId id="641" r:id="rId10"/>
    <p:sldId id="558" r:id="rId11"/>
    <p:sldId id="2578" r:id="rId12"/>
    <p:sldId id="2568" r:id="rId13"/>
    <p:sldId id="2580" r:id="rId14"/>
    <p:sldId id="2576" r:id="rId15"/>
    <p:sldId id="2570" r:id="rId16"/>
    <p:sldId id="2574" r:id="rId17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6765" autoAdjust="0"/>
    <p:restoredTop sz="89858" autoAdjust="0"/>
  </p:normalViewPr>
  <p:slideViewPr>
    <p:cSldViewPr>
      <p:cViewPr varScale="1">
        <p:scale>
          <a:sx n="88" d="100"/>
          <a:sy n="88" d="100"/>
        </p:scale>
        <p:origin x="1819" y="8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106" y="86"/>
      </p:cViewPr>
      <p:guideLst>
        <p:guide orient="horz" pos="3109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DCDAF-8FC0-4835-A18E-E26A87777773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06396-646B-4C4F-B86E-54B684975D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519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BB663-FB66-4EC0-91B7-A593D40F53CB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C6E03-5C93-4CDA-8BD2-A4079FE9789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3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This ppt will be recorded </a:t>
            </a:r>
          </a:p>
          <a:p>
            <a:endParaRPr lang="en-IE" dirty="0"/>
          </a:p>
          <a:p>
            <a:r>
              <a:rPr lang="en-IE" dirty="0"/>
              <a:t>You can still be a nice person </a:t>
            </a:r>
          </a:p>
          <a:p>
            <a:endParaRPr lang="en-IE" dirty="0"/>
          </a:p>
          <a:p>
            <a:r>
              <a:rPr lang="en-IE" dirty="0"/>
              <a:t>No need for personality transplant </a:t>
            </a:r>
          </a:p>
          <a:p>
            <a:endParaRPr lang="en-IE" dirty="0"/>
          </a:p>
          <a:p>
            <a:r>
              <a:rPr lang="en-IE" dirty="0"/>
              <a:t>Set up a positive intention </a:t>
            </a:r>
          </a:p>
          <a:p>
            <a:endParaRPr lang="en-IE" dirty="0"/>
          </a:p>
          <a:p>
            <a:r>
              <a:rPr lang="en-IE" dirty="0"/>
              <a:t>Relax any unnecessary tensions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878B3-66D5-4A54-A01D-A9087748A7FE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774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E39C4-089A-486D-8713-F36FCAD397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79450"/>
            <a:ext cx="4630738" cy="3471863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841" y="4376817"/>
            <a:ext cx="5050321" cy="4075451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26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COVER SLIDE You can still be a nice person </a:t>
            </a:r>
          </a:p>
          <a:p>
            <a:endParaRPr lang="en-IE" dirty="0"/>
          </a:p>
          <a:p>
            <a:r>
              <a:rPr lang="en-IE" dirty="0"/>
              <a:t>No need for personality transplant </a:t>
            </a:r>
          </a:p>
          <a:p>
            <a:endParaRPr lang="en-IE" dirty="0"/>
          </a:p>
          <a:p>
            <a:r>
              <a:rPr lang="en-IE" dirty="0"/>
              <a:t>On and off button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878B3-66D5-4A54-A01D-A9087748A7FE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526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COVER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878B3-66D5-4A54-A01D-A9087748A7FE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16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878B3-66D5-4A54-A01D-A9087748A7FE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03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9100" indent="-419100" defTabSz="785813"/>
            <a:r>
              <a:rPr lang="en-GB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Self awareness </a:t>
            </a:r>
          </a:p>
          <a:p>
            <a:pPr marL="419100" indent="-419100" defTabSz="785813"/>
            <a:r>
              <a:rPr lang="en-GB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Linking confidence self esteem and </a:t>
            </a:r>
            <a:r>
              <a:rPr lang="en-GB" sz="1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assertiveenss</a:t>
            </a:r>
            <a:endParaRPr lang="en-GB" sz="1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19100" indent="-419100" defTabSz="785813"/>
            <a:r>
              <a:rPr lang="en-GB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Reflect on your Trigger</a:t>
            </a:r>
          </a:p>
          <a:p>
            <a:pPr marL="0" indent="0" defTabSz="785813">
              <a:buNone/>
            </a:pPr>
            <a:r>
              <a:rPr lang="en-GB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Situations you find difficult</a:t>
            </a:r>
          </a:p>
          <a:p>
            <a:pPr marL="0" indent="0" defTabSz="785813">
              <a:buNone/>
            </a:pPr>
            <a:r>
              <a:rPr lang="en-GB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People</a:t>
            </a:r>
          </a:p>
          <a:p>
            <a:pPr marL="0" indent="0" defTabSz="785813">
              <a:buNone/>
            </a:pPr>
            <a:r>
              <a:rPr lang="en-GB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When? </a:t>
            </a:r>
            <a:r>
              <a:rPr lang="en-GB" dirty="0"/>
              <a:t>How to say no clear and directly with no mixed signals , with conviction, direct , how to make an assertive refusal</a:t>
            </a:r>
          </a:p>
          <a:p>
            <a:endParaRPr lang="en-GB" dirty="0"/>
          </a:p>
          <a:p>
            <a:r>
              <a:rPr lang="en-IE" baseline="0" dirty="0"/>
              <a:t>as opposed to indirectly with no conviction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C6E03-5C93-4CDA-8BD2-A4079FE9789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51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COVER SLIDE You can still be a nice person </a:t>
            </a:r>
          </a:p>
          <a:p>
            <a:endParaRPr lang="en-IE" dirty="0"/>
          </a:p>
          <a:p>
            <a:r>
              <a:rPr lang="en-IE" dirty="0"/>
              <a:t>No need for personality transplant </a:t>
            </a:r>
          </a:p>
          <a:p>
            <a:endParaRPr lang="en-IE" dirty="0"/>
          </a:p>
          <a:p>
            <a:r>
              <a:rPr lang="en-IE" dirty="0"/>
              <a:t>On and off button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878B3-66D5-4A54-A01D-A9087748A7FE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592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878B3-66D5-4A54-A01D-A9087748A7FE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59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06509-9237-49E5-AB33-B822F819F8C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79450"/>
            <a:ext cx="4630738" cy="347186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841" y="4376817"/>
            <a:ext cx="5050321" cy="4075451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42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Sscale</a:t>
            </a:r>
            <a:endParaRPr lang="en-GB" sz="1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Inappropriate behaviour</a:t>
            </a:r>
            <a:r>
              <a:rPr lang="en-IE" sz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which is passive, passive -aggressive or aggressive (E.g. Bossiness, shouting bitchiness, arrogance)</a:t>
            </a:r>
          </a:p>
          <a:p>
            <a:pPr>
              <a:defRPr/>
            </a:pPr>
            <a:r>
              <a:rPr lang="en-GB" dirty="0"/>
              <a:t>Researchers use the concepts of life positions as the basis to understand assertive behaviour.</a:t>
            </a:r>
            <a:endParaRPr lang="en-IE" dirty="0"/>
          </a:p>
          <a:p>
            <a:pPr>
              <a:defRPr/>
            </a:pPr>
            <a:r>
              <a:rPr lang="en-GB" dirty="0"/>
              <a:t> </a:t>
            </a:r>
            <a:endParaRPr lang="en-IE" dirty="0"/>
          </a:p>
          <a:p>
            <a:pPr>
              <a:defRPr/>
            </a:pPr>
            <a:r>
              <a:rPr lang="en-GB" dirty="0"/>
              <a:t>Life positions theory mentions  four types of behaviour: aggressive, assertive, passive and defensive behaviours.</a:t>
            </a:r>
          </a:p>
          <a:p>
            <a:pPr>
              <a:defRPr/>
            </a:pPr>
            <a:endParaRPr lang="en-IE" dirty="0"/>
          </a:p>
          <a:p>
            <a:pPr>
              <a:defRPr/>
            </a:pPr>
            <a:r>
              <a:rPr lang="en-GB" dirty="0"/>
              <a:t> For the purpose of this course we will focus on the aggressive, Passive /Submissive and assertive behaviours.</a:t>
            </a:r>
            <a:endParaRPr lang="en-IE" dirty="0"/>
          </a:p>
          <a:p>
            <a:pPr>
              <a:defRPr/>
            </a:pPr>
            <a:r>
              <a:rPr lang="en-GB" dirty="0"/>
              <a:t> </a:t>
            </a:r>
            <a:endParaRPr lang="en-IE" dirty="0"/>
          </a:p>
          <a:p>
            <a:pPr>
              <a:defRPr/>
            </a:pPr>
            <a:endParaRPr lang="en-IE" dirty="0"/>
          </a:p>
          <a:p>
            <a:pPr>
              <a:defRPr/>
            </a:pPr>
            <a:r>
              <a:rPr lang="en-GB" dirty="0"/>
              <a:t>The aggressive person’s mind frame believes strongly that they are OK, “I’m right you are wrong”, “I am the boss, I will decide”</a:t>
            </a:r>
            <a:endParaRPr lang="en-IE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The passive  view of the world is that they are not OK. When confronted with issues they are inclined to withdraw, say nothing and internalise the issues. They tend to </a:t>
            </a:r>
          </a:p>
          <a:p>
            <a:pPr>
              <a:defRPr/>
            </a:pPr>
            <a:r>
              <a:rPr lang="en-GB" dirty="0"/>
              <a:t>exhibit a type of martyrdom 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Assertive  is the ideal behaviour. It’s about standing up for your own rights without infringing on the right of others. They re honest, have strong self-respect and respect for others. They re open, have high self-esteem, are into win-win situations and adopt Adult-type behaviour. Their life view is “I’M ok, you’re OK”,. “I am not better or worse than anyone else”</a:t>
            </a:r>
            <a:endParaRPr lang="en-IE" dirty="0"/>
          </a:p>
          <a:p>
            <a:pPr>
              <a:defRPr/>
            </a:pPr>
            <a:r>
              <a:rPr lang="en-GB" dirty="0"/>
              <a:t> </a:t>
            </a:r>
            <a:endParaRPr lang="en-I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Non verbal, verbal  &amp; physiological responses  ? </a:t>
            </a:r>
            <a:r>
              <a:rPr lang="en-IE" sz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Bossiness, shouting bitchiness, arrogance)</a:t>
            </a:r>
            <a:endParaRPr lang="en-IE" sz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Life positions  view of the </a:t>
            </a:r>
            <a:r>
              <a:rPr lang="en-IE" sz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worls</a:t>
            </a:r>
            <a:r>
              <a:rPr lang="en-IE" sz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dirty="0">
                <a:solidFill>
                  <a:srgbClr val="4F81BD"/>
                </a:solidFill>
                <a:latin typeface="Calibri"/>
              </a:rPr>
              <a:t>What is it and what isn’t assertive behaviour</a:t>
            </a:r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IE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EEBFC-2641-4BF6-A448-974A065707F6}" type="slidenum">
              <a:rPr lang="en-IE"/>
              <a:pPr/>
              <a:t>6</a:t>
            </a:fld>
            <a:endParaRPr lang="en-I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B99F33-AE33-4B01-98D7-38DA4ED3288D}"/>
              </a:ext>
            </a:extLst>
          </p:cNvPr>
          <p:cNvSpPr txBox="1"/>
          <p:nvPr/>
        </p:nvSpPr>
        <p:spPr>
          <a:xfrm>
            <a:off x="1066800" y="5368379"/>
            <a:ext cx="3373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IE" sz="1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BEHAVIOUR : what we do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E39C4-089A-486D-8713-F36FCAD397F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79450"/>
            <a:ext cx="4630738" cy="3471863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841" y="4376817"/>
            <a:ext cx="5050321" cy="4075451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E39C4-089A-486D-8713-F36FCAD397F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79450"/>
            <a:ext cx="4630738" cy="3471863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841" y="4376817"/>
            <a:ext cx="5050321" cy="4075451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7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COVER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878B3-66D5-4A54-A01D-A9087748A7FE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76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F02-1D15-46D0-808F-BEDA87F9DEFC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B91D-131A-425F-84C1-1DAD897847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89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F02-1D15-46D0-808F-BEDA87F9DEFC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B91D-131A-425F-84C1-1DAD897847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24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F02-1D15-46D0-808F-BEDA87F9DEFC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B91D-131A-425F-84C1-1DAD897847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724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F02-1D15-46D0-808F-BEDA87F9DEFC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B91D-131A-425F-84C1-1DAD897847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777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F3F-78D5-488C-8C95-863AF3F24D84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8AB9-C138-484E-96AD-2FC46614AB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428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F3F-78D5-488C-8C95-863AF3F24D84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8AB9-C138-484E-96AD-2FC46614AB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858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F3F-78D5-488C-8C95-863AF3F24D84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8AB9-C138-484E-96AD-2FC46614AB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866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F3F-78D5-488C-8C95-863AF3F24D84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8AB9-C138-484E-96AD-2FC46614AB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046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F3F-78D5-488C-8C95-863AF3F24D84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8AB9-C138-484E-96AD-2FC46614AB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70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F3F-78D5-488C-8C95-863AF3F24D84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8AB9-C138-484E-96AD-2FC46614AB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70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F3F-78D5-488C-8C95-863AF3F24D84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8AB9-C138-484E-96AD-2FC46614AB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58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F02-1D15-46D0-808F-BEDA87F9DEFC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B91D-131A-425F-84C1-1DAD897847E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5184"/>
            <a:ext cx="9144000" cy="209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56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F3F-78D5-488C-8C95-863AF3F24D84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8AB9-C138-484E-96AD-2FC46614AB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182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F3F-78D5-488C-8C95-863AF3F24D84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8AB9-C138-484E-96AD-2FC46614AB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603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F3F-78D5-488C-8C95-863AF3F24D84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8AB9-C138-484E-96AD-2FC46614AB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926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5F3F-78D5-488C-8C95-863AF3F24D84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8AB9-C138-484E-96AD-2FC46614AB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59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F02-1D15-46D0-808F-BEDA87F9DEFC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B91D-131A-425F-84C1-1DAD897847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03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F02-1D15-46D0-808F-BEDA87F9DEFC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B91D-131A-425F-84C1-1DAD897847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33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F02-1D15-46D0-808F-BEDA87F9DEFC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B91D-131A-425F-84C1-1DAD897847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71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F02-1D15-46D0-808F-BEDA87F9DEFC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B91D-131A-425F-84C1-1DAD897847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02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F02-1D15-46D0-808F-BEDA87F9DEFC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B91D-131A-425F-84C1-1DAD897847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21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F02-1D15-46D0-808F-BEDA87F9DEFC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B91D-131A-425F-84C1-1DAD897847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87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2F02-1D15-46D0-808F-BEDA87F9DEFC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B91D-131A-425F-84C1-1DAD897847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08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2F02-1D15-46D0-808F-BEDA87F9DEFC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3848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1B91D-131A-425F-84C1-1DAD897847E7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5184"/>
            <a:ext cx="9144000" cy="209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8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D5F3F-78D5-488C-8C95-863AF3F24D84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58AB9-C138-484E-96AD-2FC46614AB4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5184"/>
            <a:ext cx="9144000" cy="209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4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5F7308-6A9D-4A89-9F42-F8BF253BE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86338" cy="76126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82BFF8-2A65-48D4-8637-2420D933E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496" y="857250"/>
            <a:ext cx="2753504" cy="26143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54323A-EAE4-49D2-9CA3-A709A463510D}"/>
              </a:ext>
            </a:extLst>
          </p:cNvPr>
          <p:cNvSpPr txBox="1"/>
          <p:nvPr/>
        </p:nvSpPr>
        <p:spPr>
          <a:xfrm>
            <a:off x="-42338" y="3692426"/>
            <a:ext cx="9186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endParaRPr lang="en-GB" sz="5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 Black" panose="020B0A03030101060003" pitchFamily="34" charset="0"/>
            </a:endParaRPr>
          </a:p>
          <a:p>
            <a:pPr lvl="0">
              <a:defRPr/>
            </a:pPr>
            <a:r>
              <a:rPr lang="en-GB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lack" panose="020B0A03030101060003" pitchFamily="34" charset="0"/>
              </a:rPr>
              <a:t> </a:t>
            </a:r>
            <a:r>
              <a:rPr lang="en-GB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Black" panose="020B0A03030101060003" pitchFamily="34" charset="0"/>
              </a:rPr>
              <a:t>Assertive Communication</a:t>
            </a:r>
          </a:p>
          <a:p>
            <a:pPr lvl="0"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aleway Black" panose="020B0A03030101060003" pitchFamily="34" charset="0"/>
                <a:ea typeface="+mn-ea"/>
                <a:cs typeface="+mn-cs"/>
              </a:rPr>
              <a:t>  Maria Lynch </a:t>
            </a:r>
            <a:endParaRPr kumimoji="0" lang="en-IE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aleway Black" panose="020B0A03030101060003" pitchFamily="34" charset="0"/>
              <a:ea typeface="+mn-ea"/>
              <a:cs typeface="+mn-cs"/>
            </a:endParaRP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A49365C6-2498-4C89-9513-3DE2FCCCF807}"/>
              </a:ext>
            </a:extLst>
          </p:cNvPr>
          <p:cNvSpPr/>
          <p:nvPr/>
        </p:nvSpPr>
        <p:spPr>
          <a:xfrm>
            <a:off x="251520" y="6130996"/>
            <a:ext cx="4159929" cy="553998"/>
          </a:xfrm>
          <a:prstGeom prst="roundRect">
            <a:avLst/>
          </a:prstGeom>
          <a:solidFill>
            <a:srgbClr val="00B0F0"/>
          </a:solidFill>
          <a:ln>
            <a:solidFill>
              <a:srgbClr val="FFE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000" dirty="0" err="1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confidencebuilding.ie</a:t>
            </a:r>
            <a:endParaRPr lang="es-ES_tradnl" sz="30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2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8868" y="3356992"/>
            <a:ext cx="8666261" cy="2292350"/>
          </a:xfrm>
        </p:spPr>
        <p:txBody>
          <a:bodyPr lIns="92075" tIns="46038" rIns="92075" bIns="46038">
            <a:noAutofit/>
          </a:bodyPr>
          <a:lstStyle/>
          <a:p>
            <a:pPr algn="l">
              <a:defRPr/>
            </a:pPr>
            <a:r>
              <a:rPr lang="en-IE" sz="28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I feel angry when you break your agreements </a:t>
            </a:r>
            <a:br>
              <a:rPr lang="en-IE" sz="28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br>
              <a:rPr lang="en-IE" sz="28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IE" sz="28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I feel really awkward saying this but …</a:t>
            </a:r>
            <a:br>
              <a:rPr lang="en-IE" sz="28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IE" sz="28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I would prefer you not to smoke in here </a:t>
            </a:r>
            <a:br>
              <a:rPr lang="en-IE" sz="28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br>
              <a:rPr lang="en-IE" sz="28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IE" sz="28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I would like to let you know how I am feeling </a:t>
            </a:r>
            <a:br>
              <a:rPr lang="en-IE" sz="28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IE" sz="28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so it will clear the air between us</a:t>
            </a:r>
            <a:br>
              <a:rPr lang="en-IE" sz="28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br>
              <a:rPr lang="en-IE" sz="28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IE" sz="28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I find it difficult to ask but would you…</a:t>
            </a:r>
            <a:br>
              <a:rPr lang="en-IE" sz="28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br>
              <a:rPr lang="en-IE" sz="28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br>
              <a:rPr lang="en-IE" sz="28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br>
              <a:rPr lang="en-IE" sz="28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endParaRPr lang="en-GB" sz="2800" dirty="0">
              <a:solidFill>
                <a:schemeClr val="tx2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" name="Picture 8" descr="stepsdoor_72.jpg">
            <a:extLst>
              <a:ext uri="{FF2B5EF4-FFF2-40B4-BE49-F238E27FC236}">
                <a16:creationId xmlns:a16="http://schemas.microsoft.com/office/drawing/2014/main" id="{A4F43F53-AC60-4D31-8902-C2CCF32623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9" r="23722" b="31001"/>
          <a:stretch/>
        </p:blipFill>
        <p:spPr bwMode="auto">
          <a:xfrm>
            <a:off x="-414555" y="-819472"/>
            <a:ext cx="9973109" cy="2166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12036-1B7A-4739-BD80-355B43E18DD2}"/>
              </a:ext>
            </a:extLst>
          </p:cNvPr>
          <p:cNvSpPr txBox="1">
            <a:spLocks/>
          </p:cNvSpPr>
          <p:nvPr/>
        </p:nvSpPr>
        <p:spPr>
          <a:xfrm>
            <a:off x="1331640" y="116632"/>
            <a:ext cx="6840760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en-GB" sz="5000" dirty="0">
                <a:solidFill>
                  <a:schemeClr val="bg1"/>
                </a:solidFill>
                <a:latin typeface="Calibri"/>
              </a:rPr>
              <a:t>Expressing feelings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296E3-E900-4CB4-AF71-DAACE845F3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763" t="35321" r="36613" b="23577"/>
          <a:stretch/>
        </p:blipFill>
        <p:spPr>
          <a:xfrm>
            <a:off x="7378242" y="-178470"/>
            <a:ext cx="1765758" cy="144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778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 up of a flower field&#10;&#10;Description automatically generated">
            <a:extLst>
              <a:ext uri="{FF2B5EF4-FFF2-40B4-BE49-F238E27FC236}">
                <a16:creationId xmlns:a16="http://schemas.microsoft.com/office/drawing/2014/main" id="{173F7638-EFCA-4C35-8786-9C2DECC24B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047"/>
            <a:ext cx="9632902" cy="7174093"/>
          </a:xfrm>
          <a:prstGeom prst="rect">
            <a:avLst/>
          </a:prstGeom>
        </p:spPr>
      </p:pic>
      <p:sp>
        <p:nvSpPr>
          <p:cNvPr id="3" name="Rectángulo redondeado 7">
            <a:extLst>
              <a:ext uri="{FF2B5EF4-FFF2-40B4-BE49-F238E27FC236}">
                <a16:creationId xmlns:a16="http://schemas.microsoft.com/office/drawing/2014/main" id="{FF051493-2702-4C81-8CDA-CCB6A93EF8C5}"/>
              </a:ext>
            </a:extLst>
          </p:cNvPr>
          <p:cNvSpPr/>
          <p:nvPr/>
        </p:nvSpPr>
        <p:spPr>
          <a:xfrm>
            <a:off x="5940152" y="5661248"/>
            <a:ext cx="2924751" cy="553998"/>
          </a:xfrm>
          <a:prstGeom prst="roundRect">
            <a:avLst/>
          </a:prstGeom>
          <a:solidFill>
            <a:srgbClr val="00B0F0"/>
          </a:solidFill>
          <a:ln>
            <a:solidFill>
              <a:srgbClr val="FFE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err="1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confidencebuilding.ie</a:t>
            </a:r>
            <a:endParaRPr lang="es-ES_tradnl" sz="20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0" name="Rectángulo 22">
            <a:extLst>
              <a:ext uri="{FF2B5EF4-FFF2-40B4-BE49-F238E27FC236}">
                <a16:creationId xmlns:a16="http://schemas.microsoft.com/office/drawing/2014/main" id="{3D1ED135-E2EB-4692-AE68-8588D51A155B}"/>
              </a:ext>
            </a:extLst>
          </p:cNvPr>
          <p:cNvSpPr/>
          <p:nvPr/>
        </p:nvSpPr>
        <p:spPr>
          <a:xfrm>
            <a:off x="827584" y="-153567"/>
            <a:ext cx="4071063" cy="72240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B1AABCD6-E6CF-45D2-A689-D536A7639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06" y="188640"/>
            <a:ext cx="3744417" cy="863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800"/>
              </a:spcAft>
              <a:buClr>
                <a:srgbClr val="800000"/>
              </a:buClr>
              <a:buNone/>
              <a:defRPr/>
            </a:pPr>
            <a:r>
              <a:rPr lang="en-IE" sz="6000" b="1" dirty="0">
                <a:solidFill>
                  <a:schemeClr val="bg1"/>
                </a:solidFill>
                <a:latin typeface="Calibri"/>
                <a:ea typeface="+mn-ea"/>
              </a:rPr>
              <a:t>Saying NO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800000"/>
              </a:buClr>
              <a:buNone/>
              <a:defRPr/>
            </a:pPr>
            <a:endParaRPr lang="en-IE" sz="3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800000"/>
              </a:buClr>
              <a:buNone/>
              <a:defRPr/>
            </a:pPr>
            <a:r>
              <a:rPr lang="en-IE" sz="3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basic right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800000"/>
              </a:buClr>
              <a:buNone/>
              <a:defRPr/>
            </a:pPr>
            <a:r>
              <a:rPr lang="en-IE" sz="3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tune with our inner guidance 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800000"/>
              </a:buClr>
              <a:buNone/>
              <a:defRPr/>
            </a:pPr>
            <a:r>
              <a:rPr lang="en-IE" sz="3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Help us to set limits 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800000"/>
              </a:buClr>
              <a:buNone/>
              <a:defRPr/>
            </a:pPr>
            <a:r>
              <a:rPr lang="en-IE" sz="3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Say it with clarity, conviction and without aggression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800000"/>
              </a:buClr>
              <a:buNone/>
              <a:defRPr/>
            </a:pPr>
            <a:endParaRPr lang="en-IE" sz="3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800000"/>
              </a:buClr>
              <a:buNone/>
              <a:defRPr/>
            </a:pPr>
            <a:endParaRPr lang="en-IE" sz="3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800000"/>
              </a:buClr>
              <a:buNone/>
              <a:defRPr/>
            </a:pPr>
            <a:endParaRPr lang="en-IE" sz="3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800000"/>
              </a:buClr>
              <a:buNone/>
              <a:defRPr/>
            </a:pPr>
            <a:endParaRPr lang="en-IE" sz="3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47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3789040"/>
            <a:ext cx="8666261" cy="2292350"/>
          </a:xfrm>
        </p:spPr>
        <p:txBody>
          <a:bodyPr lIns="92075" tIns="46038" rIns="92075" bIns="46038">
            <a:normAutofit fontScale="90000"/>
          </a:bodyPr>
          <a:lstStyle/>
          <a:p>
            <a:pPr algn="l">
              <a:defRPr/>
            </a:pPr>
            <a:r>
              <a:rPr lang="en-IE" sz="31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No. This arrangement doesn’t suit me</a:t>
            </a:r>
            <a:br>
              <a:rPr lang="en-IE" sz="31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br>
              <a:rPr lang="en-IE" sz="31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IE" sz="31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No. I would rather not take part on this</a:t>
            </a:r>
            <a:br>
              <a:rPr lang="en-IE" sz="31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br>
              <a:rPr lang="en-IE" sz="31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IE" sz="31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No. I am not comfortable with this</a:t>
            </a:r>
            <a:br>
              <a:rPr lang="en-IE" sz="31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br>
              <a:rPr lang="en-IE" sz="31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IE" sz="28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I feel guilty at having to say </a:t>
            </a:r>
            <a:r>
              <a:rPr lang="en-IE" sz="28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No</a:t>
            </a:r>
            <a:r>
              <a:rPr lang="en-IE" sz="28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 to you  </a:t>
            </a:r>
            <a:r>
              <a:rPr lang="en-IE" sz="28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but </a:t>
            </a:r>
            <a:r>
              <a:rPr lang="en-IE" sz="28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I must refuse</a:t>
            </a:r>
            <a:br>
              <a:rPr lang="en-IE" sz="28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br>
              <a:rPr lang="en-IE" sz="31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IE" sz="31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I need more time to think about this</a:t>
            </a:r>
            <a:br>
              <a:rPr lang="en-IE" sz="31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br>
              <a:rPr lang="en-IE" sz="31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br>
              <a:rPr lang="en-IE" sz="31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br>
              <a:rPr lang="en-IE" sz="31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br>
              <a:rPr lang="en-IE" sz="31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br>
              <a:rPr lang="en-IE" sz="31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IE" i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endParaRPr lang="en-GB" sz="5000" i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2" name="Picture 8" descr="stepsdoor_72.jpg">
            <a:extLst>
              <a:ext uri="{FF2B5EF4-FFF2-40B4-BE49-F238E27FC236}">
                <a16:creationId xmlns:a16="http://schemas.microsoft.com/office/drawing/2014/main" id="{A4F43F53-AC60-4D31-8902-C2CCF32623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9" r="23722" b="31001"/>
          <a:stretch/>
        </p:blipFill>
        <p:spPr bwMode="auto">
          <a:xfrm>
            <a:off x="-427206" y="-603448"/>
            <a:ext cx="9973109" cy="2166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12036-1B7A-4739-BD80-355B43E18DD2}"/>
              </a:ext>
            </a:extLst>
          </p:cNvPr>
          <p:cNvSpPr txBox="1">
            <a:spLocks/>
          </p:cNvSpPr>
          <p:nvPr/>
        </p:nvSpPr>
        <p:spPr>
          <a:xfrm>
            <a:off x="655191" y="188640"/>
            <a:ext cx="6840760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en-GB" sz="5000" dirty="0">
                <a:solidFill>
                  <a:schemeClr val="bg1"/>
                </a:solidFill>
                <a:latin typeface="Calibri"/>
              </a:rPr>
              <a:t>Making clear statements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296E3-E900-4CB4-AF71-DAACE845F3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763" t="35321" r="36613" b="23577"/>
          <a:stretch/>
        </p:blipFill>
        <p:spPr>
          <a:xfrm>
            <a:off x="7464362" y="-316468"/>
            <a:ext cx="1679638" cy="180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323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23714808-A5B6-4815-85A1-47777D54F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636" y="332656"/>
            <a:ext cx="6552728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800000"/>
              </a:buClr>
              <a:buNone/>
              <a:defRPr/>
            </a:pPr>
            <a:r>
              <a:rPr lang="en-IE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Avoid the Compassion Trap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800000"/>
              </a:buClr>
              <a:buNone/>
              <a:defRPr/>
            </a:pPr>
            <a:endParaRPr lang="en-GB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20C4D-22F4-4234-BF91-1CA0E865F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0" t="22109" r="38975" b="10366"/>
          <a:stretch/>
        </p:blipFill>
        <p:spPr>
          <a:xfrm>
            <a:off x="-135021" y="-62245"/>
            <a:ext cx="3770918" cy="7378378"/>
          </a:xfrm>
          <a:prstGeom prst="rect">
            <a:avLst/>
          </a:prstGeom>
        </p:spPr>
      </p:pic>
      <p:sp>
        <p:nvSpPr>
          <p:cNvPr id="2" name="Rectángulo 10">
            <a:extLst>
              <a:ext uri="{FF2B5EF4-FFF2-40B4-BE49-F238E27FC236}">
                <a16:creationId xmlns:a16="http://schemas.microsoft.com/office/drawing/2014/main" id="{82039B20-1652-4BF4-9096-59D29B74D446}"/>
              </a:ext>
            </a:extLst>
          </p:cNvPr>
          <p:cNvSpPr/>
          <p:nvPr/>
        </p:nvSpPr>
        <p:spPr>
          <a:xfrm>
            <a:off x="3635897" y="-171400"/>
            <a:ext cx="6489548" cy="77742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6D7C1D2-E9B9-4CF3-9581-E6137FF52DF9}"/>
              </a:ext>
            </a:extLst>
          </p:cNvPr>
          <p:cNvSpPr txBox="1">
            <a:spLocks noChangeArrowheads="1"/>
          </p:cNvSpPr>
          <p:nvPr/>
        </p:nvSpPr>
        <p:spPr>
          <a:xfrm>
            <a:off x="3984127" y="1899647"/>
            <a:ext cx="3954219" cy="4173537"/>
          </a:xfrm>
          <a:prstGeom prst="rect">
            <a:avLst/>
          </a:prstGeom>
        </p:spPr>
        <p:txBody>
          <a:bodyPr vert="horz" lIns="92075" tIns="46038" rIns="92075" bIns="4603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5813">
              <a:buNone/>
            </a:pPr>
            <a:r>
              <a:rPr lang="en-GB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It is OK to set limits</a:t>
            </a:r>
          </a:p>
          <a:p>
            <a:pPr marL="0" indent="0" defTabSz="785813">
              <a:buNone/>
            </a:pPr>
            <a:endParaRPr lang="en-GB" sz="3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indent="0" defTabSz="785813">
              <a:buNone/>
            </a:pPr>
            <a:r>
              <a:rPr lang="en-GB" sz="3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When you say NO you are refusing the request, not the person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08A289A-D7CB-4EE0-B039-BFB57B1D76C3}"/>
              </a:ext>
            </a:extLst>
          </p:cNvPr>
          <p:cNvSpPr txBox="1">
            <a:spLocks noChangeArrowheads="1"/>
          </p:cNvSpPr>
          <p:nvPr/>
        </p:nvSpPr>
        <p:spPr>
          <a:xfrm>
            <a:off x="2862140" y="85198"/>
            <a:ext cx="5832648" cy="1143000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b="1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Remember</a:t>
            </a:r>
            <a:endParaRPr lang="en-GB" sz="6000" b="1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ángulo redondeado 7">
            <a:extLst>
              <a:ext uri="{FF2B5EF4-FFF2-40B4-BE49-F238E27FC236}">
                <a16:creationId xmlns:a16="http://schemas.microsoft.com/office/drawing/2014/main" id="{B04FFE67-A9C6-42AC-B79C-78E2898671C9}"/>
              </a:ext>
            </a:extLst>
          </p:cNvPr>
          <p:cNvSpPr/>
          <p:nvPr/>
        </p:nvSpPr>
        <p:spPr>
          <a:xfrm>
            <a:off x="5450398" y="5589240"/>
            <a:ext cx="2924751" cy="553998"/>
          </a:xfrm>
          <a:prstGeom prst="roundRect">
            <a:avLst/>
          </a:prstGeom>
          <a:solidFill>
            <a:srgbClr val="00B0F0"/>
          </a:solidFill>
          <a:ln>
            <a:solidFill>
              <a:srgbClr val="FFE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err="1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confidencebuilding.ie</a:t>
            </a:r>
            <a:endParaRPr lang="es-ES_tradnl" sz="20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61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plant&#10;&#10;Description automatically generated">
            <a:extLst>
              <a:ext uri="{FF2B5EF4-FFF2-40B4-BE49-F238E27FC236}">
                <a16:creationId xmlns:a16="http://schemas.microsoft.com/office/drawing/2014/main" id="{C4CB67C1-802C-486E-912A-E5A5E8675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72" y="-121704"/>
            <a:ext cx="9468544" cy="71014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2519D1-6700-4681-9F07-CF21CEE5E8D6}"/>
              </a:ext>
            </a:extLst>
          </p:cNvPr>
          <p:cNvSpPr txBox="1">
            <a:spLocks noChangeArrowheads="1"/>
          </p:cNvSpPr>
          <p:nvPr/>
        </p:nvSpPr>
        <p:spPr>
          <a:xfrm>
            <a:off x="1304131" y="196131"/>
            <a:ext cx="6535738" cy="1143000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000" dirty="0">
                <a:solidFill>
                  <a:schemeClr val="bg1"/>
                </a:solidFill>
              </a:rPr>
              <a:t>Live Q&amp;A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79CD3-47F2-4CC5-B129-03BA0F2F3EA9}"/>
              </a:ext>
            </a:extLst>
          </p:cNvPr>
          <p:cNvSpPr txBox="1">
            <a:spLocks noChangeArrowheads="1"/>
          </p:cNvSpPr>
          <p:nvPr/>
        </p:nvSpPr>
        <p:spPr>
          <a:xfrm>
            <a:off x="4644008" y="1916832"/>
            <a:ext cx="4032448" cy="4173537"/>
          </a:xfrm>
          <a:prstGeom prst="rect">
            <a:avLst/>
          </a:prstGeom>
        </p:spPr>
        <p:txBody>
          <a:bodyPr vert="horz" lIns="92075" tIns="46038" rIns="92075" bIns="4603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5813">
              <a:buNone/>
            </a:pPr>
            <a:endParaRPr lang="en-GB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ángulo redondeado 7">
            <a:extLst>
              <a:ext uri="{FF2B5EF4-FFF2-40B4-BE49-F238E27FC236}">
                <a16:creationId xmlns:a16="http://schemas.microsoft.com/office/drawing/2014/main" id="{9559F7A6-E0BE-4131-AA1F-057C8656FFDC}"/>
              </a:ext>
            </a:extLst>
          </p:cNvPr>
          <p:cNvSpPr/>
          <p:nvPr/>
        </p:nvSpPr>
        <p:spPr>
          <a:xfrm>
            <a:off x="5751705" y="5511571"/>
            <a:ext cx="2924751" cy="553998"/>
          </a:xfrm>
          <a:prstGeom prst="roundRect">
            <a:avLst/>
          </a:prstGeom>
          <a:solidFill>
            <a:srgbClr val="00B0F0"/>
          </a:solidFill>
          <a:ln>
            <a:solidFill>
              <a:srgbClr val="FFE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err="1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confidencebuilding.ie</a:t>
            </a:r>
            <a:endParaRPr lang="es-ES_tradnl" sz="20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70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5F7308-6A9D-4A89-9F42-F8BF253BE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562" y="-99392"/>
            <a:ext cx="9330562" cy="76126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82BFF8-2A65-48D4-8637-2420D933E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496" y="857250"/>
            <a:ext cx="2753504" cy="2614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875E65-CFAC-4990-A9B7-DE93D77BAA2B}"/>
              </a:ext>
            </a:extLst>
          </p:cNvPr>
          <p:cNvSpPr txBox="1"/>
          <p:nvPr/>
        </p:nvSpPr>
        <p:spPr>
          <a:xfrm>
            <a:off x="323528" y="1628800"/>
            <a:ext cx="7920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5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" charset="0"/>
                <a:ea typeface="Rockwell" charset="0"/>
                <a:cs typeface="Rockwell" charset="0"/>
              </a:rPr>
              <a:t>Maria Lynch </a:t>
            </a:r>
            <a:endParaRPr kumimoji="0" lang="en-IE" sz="50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" name="Rectángulo redondeado 1">
            <a:extLst>
              <a:ext uri="{FF2B5EF4-FFF2-40B4-BE49-F238E27FC236}">
                <a16:creationId xmlns:a16="http://schemas.microsoft.com/office/drawing/2014/main" id="{A288E71F-17D9-4CA7-8B03-3BB581001702}"/>
              </a:ext>
            </a:extLst>
          </p:cNvPr>
          <p:cNvSpPr/>
          <p:nvPr/>
        </p:nvSpPr>
        <p:spPr>
          <a:xfrm>
            <a:off x="379578" y="2570630"/>
            <a:ext cx="4159929" cy="553998"/>
          </a:xfrm>
          <a:prstGeom prst="roundRect">
            <a:avLst/>
          </a:prstGeom>
          <a:solidFill>
            <a:srgbClr val="00B0F0"/>
          </a:solidFill>
          <a:ln>
            <a:solidFill>
              <a:srgbClr val="FFE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000" dirty="0" err="1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confidencebuilding.ie</a:t>
            </a:r>
            <a:endParaRPr lang="es-ES_tradnl" sz="30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72E1604B-4312-43A1-BF6C-BAB55252BDE5}"/>
              </a:ext>
            </a:extLst>
          </p:cNvPr>
          <p:cNvSpPr/>
          <p:nvPr/>
        </p:nvSpPr>
        <p:spPr>
          <a:xfrm>
            <a:off x="1511660" y="5431363"/>
            <a:ext cx="61206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6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charset="0"/>
                <a:ea typeface="Rockwell" charset="0"/>
                <a:cs typeface="Rockwell" charset="0"/>
              </a:rPr>
              <a:t>THANK YOU!</a:t>
            </a:r>
            <a:endParaRPr lang="en-IE" sz="6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4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stepsdoor_72.jpg">
            <a:extLst>
              <a:ext uri="{FF2B5EF4-FFF2-40B4-BE49-F238E27FC236}">
                <a16:creationId xmlns:a16="http://schemas.microsoft.com/office/drawing/2014/main" id="{096C611C-8F44-4332-ABA9-9A017A044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t="9657" r="23381" b="38503"/>
          <a:stretch/>
        </p:blipFill>
        <p:spPr bwMode="auto">
          <a:xfrm>
            <a:off x="-396552" y="-387424"/>
            <a:ext cx="10499759" cy="1992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6D3209-D512-4411-BB24-DB60E05ED341}"/>
              </a:ext>
            </a:extLst>
          </p:cNvPr>
          <p:cNvSpPr txBox="1">
            <a:spLocks/>
          </p:cNvSpPr>
          <p:nvPr/>
        </p:nvSpPr>
        <p:spPr>
          <a:xfrm>
            <a:off x="2483768" y="89024"/>
            <a:ext cx="6840760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en-GB" sz="5000" dirty="0">
                <a:solidFill>
                  <a:schemeClr val="bg1"/>
                </a:solidFill>
                <a:latin typeface="Calibri"/>
              </a:rPr>
              <a:t>Objectives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1A32D0E-6181-40E9-9C6A-C2B9DFAE89D8}"/>
              </a:ext>
            </a:extLst>
          </p:cNvPr>
          <p:cNvSpPr txBox="1">
            <a:spLocks noChangeArrowheads="1"/>
          </p:cNvSpPr>
          <p:nvPr/>
        </p:nvSpPr>
        <p:spPr>
          <a:xfrm>
            <a:off x="341784" y="1669996"/>
            <a:ext cx="8460432" cy="2503488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endParaRPr lang="en-GB" sz="2800" b="1" dirty="0">
              <a:solidFill>
                <a:schemeClr val="tx2"/>
              </a:solidFill>
              <a:latin typeface="Calibri" pitchFamily="34" charset="0"/>
              <a:ea typeface="+mn-ea"/>
              <a:cs typeface="+mn-cs"/>
            </a:endParaRPr>
          </a:p>
          <a:p>
            <a:pPr marL="457200" indent="-457200" algn="l" eaLnBrk="0" hangingPunct="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  <a:latin typeface="Calibri" pitchFamily="34" charset="0"/>
              <a:ea typeface="+mn-ea"/>
              <a:cs typeface="+mn-cs"/>
            </a:endParaRPr>
          </a:p>
          <a:p>
            <a:pPr marL="457200" indent="-457200" algn="l" eaLnBrk="0" hangingPunct="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tx2"/>
              </a:solidFill>
              <a:latin typeface="Calibri" pitchFamily="34" charset="0"/>
              <a:ea typeface="+mn-ea"/>
              <a:cs typeface="+mn-cs"/>
            </a:endParaRPr>
          </a:p>
          <a:p>
            <a:pPr marL="457200" indent="-457200" algn="l" eaLnBrk="0" hangingPunct="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  <a:latin typeface="Calibri" pitchFamily="34" charset="0"/>
              <a:ea typeface="+mn-ea"/>
              <a:cs typeface="+mn-cs"/>
            </a:endParaRPr>
          </a:p>
          <a:p>
            <a:pPr marL="457200" indent="-457200" algn="l" eaLnBrk="0" hangingPunct="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Understand what is </a:t>
            </a:r>
            <a:r>
              <a:rPr lang="en-GB" sz="28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assertiveness</a:t>
            </a:r>
          </a:p>
          <a:p>
            <a:pPr marL="457200" indent="-457200" algn="l" eaLnBrk="0" hangingPunct="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  <a:latin typeface="Calibri" pitchFamily="34" charset="0"/>
              <a:ea typeface="+mn-ea"/>
              <a:cs typeface="+mn-cs"/>
            </a:endParaRPr>
          </a:p>
          <a:p>
            <a:pPr marL="457200" indent="-457200" algn="l" eaLnBrk="0" hangingPunct="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Recognise </a:t>
            </a:r>
            <a:r>
              <a:rPr lang="en-GB" sz="28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what is and what isn’t assertive behaviour</a:t>
            </a:r>
          </a:p>
          <a:p>
            <a:pPr marL="457200" indent="-457200" algn="l" eaLnBrk="0" hangingPunct="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tx2"/>
              </a:solidFill>
              <a:latin typeface="Calibri" pitchFamily="34" charset="0"/>
              <a:ea typeface="+mn-ea"/>
              <a:cs typeface="+mn-cs"/>
            </a:endParaRPr>
          </a:p>
          <a:p>
            <a:pPr marL="457200" indent="-457200" algn="l" eaLnBrk="0" hangingPunct="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How to communicate assertively</a:t>
            </a:r>
          </a:p>
          <a:p>
            <a:pPr marL="457200" indent="-457200" algn="l" eaLnBrk="0" hangingPunct="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tx2"/>
              </a:solidFill>
              <a:latin typeface="Calibri" pitchFamily="34" charset="0"/>
              <a:ea typeface="+mn-ea"/>
              <a:cs typeface="+mn-cs"/>
            </a:endParaRPr>
          </a:p>
          <a:p>
            <a:pPr marL="457200" indent="-457200" algn="l" eaLnBrk="0" hangingPunct="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How to </a:t>
            </a:r>
            <a:r>
              <a:rPr lang="en-GB" sz="28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say NO with conviction</a:t>
            </a:r>
          </a:p>
          <a:p>
            <a:pPr marL="457200" indent="-457200" algn="l" eaLnBrk="0" hangingPunct="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tx2"/>
              </a:solidFill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A05FF0-A1FE-44F0-9658-265C785DB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763" t="35321" r="36613" b="23577"/>
          <a:stretch/>
        </p:blipFill>
        <p:spPr>
          <a:xfrm>
            <a:off x="7450101" y="-93159"/>
            <a:ext cx="1693899" cy="15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5CC56F36-B54F-4536-9024-A7AD3DCB8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722400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8969" y="0"/>
            <a:ext cx="4071063" cy="7224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788968" y="0"/>
            <a:ext cx="4071063" cy="72240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3714808-A5B6-4815-85A1-47777D54F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739" y="1515556"/>
            <a:ext cx="374441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800000"/>
              </a:buClr>
              <a:buNone/>
              <a:defRPr/>
            </a:pPr>
            <a:r>
              <a:rPr lang="en-IE" sz="3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Assertiveness means </a:t>
            </a:r>
            <a:r>
              <a:rPr lang="en-IE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standing up for your own rights </a:t>
            </a:r>
            <a:r>
              <a:rPr lang="en-IE" sz="3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while acknowledging those of other people coming across </a:t>
            </a:r>
            <a:r>
              <a:rPr lang="en-IE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a respectful, direct, solution-focused way</a:t>
            </a:r>
            <a:endParaRPr lang="en-IE" sz="3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967729" y="5827330"/>
            <a:ext cx="2924751" cy="553998"/>
          </a:xfrm>
          <a:prstGeom prst="roundRect">
            <a:avLst/>
          </a:prstGeom>
          <a:solidFill>
            <a:srgbClr val="00B0F0"/>
          </a:solidFill>
          <a:ln>
            <a:solidFill>
              <a:srgbClr val="FFE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err="1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confidencebuilding.ie</a:t>
            </a:r>
            <a:endParaRPr lang="es-ES_tradnl" sz="20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4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plant&#10;&#10;Description automatically generated">
            <a:extLst>
              <a:ext uri="{FF2B5EF4-FFF2-40B4-BE49-F238E27FC236}">
                <a16:creationId xmlns:a16="http://schemas.microsoft.com/office/drawing/2014/main" id="{C4CB67C1-802C-486E-912A-E5A5E8675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72" y="-423428"/>
            <a:ext cx="9362743" cy="77048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2519D1-6700-4681-9F07-CF21CEE5E8D6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260648"/>
            <a:ext cx="6535738" cy="1143000"/>
          </a:xfrm>
          <a:prstGeom prst="rect">
            <a:avLst/>
          </a:prstGeom>
        </p:spPr>
        <p:txBody>
          <a:bodyPr vert="horz" lIns="92075" tIns="46038" rIns="92075" bIns="4603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50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Foundati</a:t>
            </a:r>
            <a:r>
              <a:rPr lang="en-IE" sz="45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ons</a:t>
            </a:r>
            <a:endParaRPr lang="en-GB" sz="45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79CD3-47F2-4CC5-B129-03BA0F2F3EA9}"/>
              </a:ext>
            </a:extLst>
          </p:cNvPr>
          <p:cNvSpPr txBox="1">
            <a:spLocks noChangeArrowheads="1"/>
          </p:cNvSpPr>
          <p:nvPr/>
        </p:nvSpPr>
        <p:spPr>
          <a:xfrm>
            <a:off x="5254563" y="2441223"/>
            <a:ext cx="4032448" cy="4173537"/>
          </a:xfrm>
          <a:prstGeom prst="rect">
            <a:avLst/>
          </a:prstGeom>
        </p:spPr>
        <p:txBody>
          <a:bodyPr vert="horz" lIns="92075" tIns="46038" rIns="92075" bIns="4603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9100" indent="-419100" defTabSz="785813"/>
            <a:r>
              <a:rPr lang="en-GB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Respect</a:t>
            </a:r>
          </a:p>
          <a:p>
            <a:pPr marL="419100" indent="-419100" defTabSz="785813"/>
            <a:r>
              <a:rPr lang="en-GB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Rights</a:t>
            </a:r>
          </a:p>
          <a:p>
            <a:pPr marL="419100" indent="-419100" defTabSz="785813"/>
            <a:r>
              <a:rPr lang="en-GB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Responsibilities </a:t>
            </a:r>
          </a:p>
        </p:txBody>
      </p:sp>
      <p:sp>
        <p:nvSpPr>
          <p:cNvPr id="2" name="Rectángulo redondeado 6">
            <a:extLst>
              <a:ext uri="{FF2B5EF4-FFF2-40B4-BE49-F238E27FC236}">
                <a16:creationId xmlns:a16="http://schemas.microsoft.com/office/drawing/2014/main" id="{19159502-3904-4E85-928F-7C9A67B43AFD}"/>
              </a:ext>
            </a:extLst>
          </p:cNvPr>
          <p:cNvSpPr/>
          <p:nvPr/>
        </p:nvSpPr>
        <p:spPr>
          <a:xfrm>
            <a:off x="5967729" y="5827330"/>
            <a:ext cx="2924751" cy="553998"/>
          </a:xfrm>
          <a:prstGeom prst="roundRect">
            <a:avLst/>
          </a:prstGeom>
          <a:solidFill>
            <a:srgbClr val="00B0F0"/>
          </a:solidFill>
          <a:ln>
            <a:solidFill>
              <a:srgbClr val="FFE7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err="1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confidencebuilding.ie</a:t>
            </a:r>
            <a:endParaRPr lang="es-ES_tradnl" sz="2000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6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3742" y="1628800"/>
            <a:ext cx="7345363" cy="4173537"/>
          </a:xfrm>
        </p:spPr>
        <p:txBody>
          <a:bodyPr lIns="92075" tIns="46038" rIns="92075" bIns="46038">
            <a:noAutofit/>
          </a:bodyPr>
          <a:lstStyle/>
          <a:p>
            <a:pPr>
              <a:lnSpc>
                <a:spcPct val="110000"/>
              </a:lnSpc>
            </a:pPr>
            <a:r>
              <a:rPr lang="en-GB" sz="2800" dirty="0">
                <a:solidFill>
                  <a:schemeClr val="tx2"/>
                </a:solidFill>
                <a:latin typeface="Calibri" pitchFamily="34" charset="0"/>
              </a:rPr>
              <a:t>Being selfish</a:t>
            </a:r>
          </a:p>
          <a:p>
            <a:pPr>
              <a:lnSpc>
                <a:spcPct val="110000"/>
              </a:lnSpc>
            </a:pPr>
            <a:r>
              <a:rPr lang="en-GB" sz="2800" dirty="0">
                <a:solidFill>
                  <a:schemeClr val="tx2"/>
                </a:solidFill>
                <a:latin typeface="Calibri" pitchFamily="34" charset="0"/>
              </a:rPr>
              <a:t>Uncaring</a:t>
            </a:r>
          </a:p>
          <a:p>
            <a:pPr>
              <a:lnSpc>
                <a:spcPct val="110000"/>
              </a:lnSpc>
            </a:pPr>
            <a:r>
              <a:rPr lang="en-GB" sz="2800" dirty="0">
                <a:solidFill>
                  <a:schemeClr val="tx2"/>
                </a:solidFill>
                <a:latin typeface="Calibri" pitchFamily="34" charset="0"/>
              </a:rPr>
              <a:t>Mean</a:t>
            </a:r>
          </a:p>
          <a:p>
            <a:pPr>
              <a:lnSpc>
                <a:spcPct val="110000"/>
              </a:lnSpc>
            </a:pPr>
            <a:r>
              <a:rPr lang="en-GB" sz="2800" dirty="0">
                <a:solidFill>
                  <a:schemeClr val="tx2"/>
                </a:solidFill>
                <a:latin typeface="Calibri" pitchFamily="34" charset="0"/>
              </a:rPr>
              <a:t>Rude</a:t>
            </a:r>
          </a:p>
          <a:p>
            <a:pPr>
              <a:lnSpc>
                <a:spcPct val="110000"/>
              </a:lnSpc>
            </a:pPr>
            <a:r>
              <a:rPr lang="en-GB" sz="2800" dirty="0">
                <a:solidFill>
                  <a:schemeClr val="tx2"/>
                </a:solidFill>
                <a:latin typeface="Calibri" pitchFamily="34" charset="0"/>
              </a:rPr>
              <a:t>Aggressive </a:t>
            </a:r>
          </a:p>
          <a:p>
            <a:pPr>
              <a:lnSpc>
                <a:spcPct val="110000"/>
              </a:lnSpc>
            </a:pPr>
            <a:r>
              <a:rPr lang="en-GB" sz="2800" dirty="0">
                <a:solidFill>
                  <a:schemeClr val="tx2"/>
                </a:solidFill>
                <a:latin typeface="Calibri" pitchFamily="34" charset="0"/>
              </a:rPr>
              <a:t>Abrupt</a:t>
            </a:r>
          </a:p>
          <a:p>
            <a:pPr>
              <a:lnSpc>
                <a:spcPct val="110000"/>
              </a:lnSpc>
            </a:pPr>
            <a:r>
              <a:rPr lang="en-GB" sz="2800" dirty="0">
                <a:solidFill>
                  <a:schemeClr val="tx2"/>
                </a:solidFill>
                <a:latin typeface="Calibri" pitchFamily="34" charset="0"/>
              </a:rPr>
              <a:t>It will cause others to take offence</a:t>
            </a:r>
          </a:p>
          <a:p>
            <a:pPr>
              <a:lnSpc>
                <a:spcPct val="110000"/>
              </a:lnSpc>
            </a:pPr>
            <a:r>
              <a:rPr lang="en-GB" sz="2800" dirty="0">
                <a:solidFill>
                  <a:schemeClr val="tx2"/>
                </a:solidFill>
                <a:latin typeface="Calibri" pitchFamily="34" charset="0"/>
              </a:rPr>
              <a:t>It ill make others feel hurt or rejected</a:t>
            </a:r>
          </a:p>
        </p:txBody>
      </p:sp>
      <p:pic>
        <p:nvPicPr>
          <p:cNvPr id="2" name="Picture 8" descr="stepsdoor_72.jpg">
            <a:extLst>
              <a:ext uri="{FF2B5EF4-FFF2-40B4-BE49-F238E27FC236}">
                <a16:creationId xmlns:a16="http://schemas.microsoft.com/office/drawing/2014/main" id="{74DFD105-C831-4A3A-B19E-2A9DAB00F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9" r="23722" b="31001"/>
          <a:stretch/>
        </p:blipFill>
        <p:spPr bwMode="auto">
          <a:xfrm>
            <a:off x="-324544" y="-459432"/>
            <a:ext cx="9973109" cy="2166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52940-6009-47F7-8207-4C8B427574C1}"/>
              </a:ext>
            </a:extLst>
          </p:cNvPr>
          <p:cNvSpPr txBox="1">
            <a:spLocks/>
          </p:cNvSpPr>
          <p:nvPr/>
        </p:nvSpPr>
        <p:spPr>
          <a:xfrm>
            <a:off x="143742" y="0"/>
            <a:ext cx="7632848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en-GB" sz="4000" dirty="0">
                <a:solidFill>
                  <a:schemeClr val="bg1"/>
                </a:solidFill>
                <a:latin typeface="Calibri"/>
              </a:rPr>
              <a:t>Common negative beliefs around becoming assertive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F8C7A1-1EFE-4DE9-9AF0-D699646886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763" t="35321" r="36613" b="23577"/>
          <a:stretch/>
        </p:blipFill>
        <p:spPr>
          <a:xfrm>
            <a:off x="7450101" y="-315416"/>
            <a:ext cx="1693899" cy="1902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FA589D-4603-4299-96D6-7E5DF5345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08" t="36789" r="39741" b="39724"/>
          <a:stretch/>
        </p:blipFill>
        <p:spPr>
          <a:xfrm>
            <a:off x="7530064" y="2027848"/>
            <a:ext cx="1578439" cy="126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876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5"/>
          <p:cNvSpPr>
            <a:spLocks noChangeArrowheads="1"/>
          </p:cNvSpPr>
          <p:nvPr/>
        </p:nvSpPr>
        <p:spPr bwMode="auto">
          <a:xfrm>
            <a:off x="69437" y="2309060"/>
            <a:ext cx="26431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2800" b="1" dirty="0">
                <a:solidFill>
                  <a:schemeClr val="tx2"/>
                </a:solidFill>
              </a:rPr>
              <a:t>PASSIVE</a:t>
            </a:r>
          </a:p>
          <a:p>
            <a:endParaRPr lang="en-IE" sz="2800" b="1" dirty="0">
              <a:solidFill>
                <a:schemeClr val="tx2"/>
              </a:solidFill>
            </a:endParaRPr>
          </a:p>
          <a:p>
            <a:r>
              <a:rPr lang="en-IE" sz="2800" b="1" dirty="0">
                <a:solidFill>
                  <a:schemeClr val="tx2"/>
                </a:solidFill>
              </a:rPr>
              <a:t>PASSIVE AGGRESSIVE</a:t>
            </a:r>
          </a:p>
          <a:p>
            <a:endParaRPr lang="en-IE" sz="2800" b="1" dirty="0">
              <a:solidFill>
                <a:schemeClr val="tx2"/>
              </a:solidFill>
            </a:endParaRPr>
          </a:p>
          <a:p>
            <a:endParaRPr lang="en-IE" sz="2800" b="1" dirty="0">
              <a:solidFill>
                <a:schemeClr val="tx2"/>
              </a:solidFill>
            </a:endParaRPr>
          </a:p>
        </p:txBody>
      </p:sp>
      <p:sp>
        <p:nvSpPr>
          <p:cNvPr id="28679" name="Rectangle 10"/>
          <p:cNvSpPr>
            <a:spLocks noChangeArrowheads="1"/>
          </p:cNvSpPr>
          <p:nvPr/>
        </p:nvSpPr>
        <p:spPr bwMode="auto">
          <a:xfrm>
            <a:off x="3402369" y="2309060"/>
            <a:ext cx="271464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2800" b="1" dirty="0">
                <a:solidFill>
                  <a:srgbClr val="CD09C4"/>
                </a:solidFill>
              </a:rPr>
              <a:t>ASSERTIVE</a:t>
            </a:r>
          </a:p>
          <a:p>
            <a:endParaRPr lang="en-IE" sz="2800" b="1" dirty="0">
              <a:solidFill>
                <a:srgbClr val="CD09C4"/>
              </a:solidFill>
            </a:endParaRPr>
          </a:p>
          <a:p>
            <a:r>
              <a:rPr lang="en-IE" sz="2800" b="1" dirty="0">
                <a:solidFill>
                  <a:srgbClr val="CD09C4"/>
                </a:solidFill>
              </a:rPr>
              <a:t>I AM OK</a:t>
            </a:r>
          </a:p>
          <a:p>
            <a:r>
              <a:rPr lang="en-IE" sz="2800" b="1" dirty="0">
                <a:solidFill>
                  <a:srgbClr val="CD09C4"/>
                </a:solidFill>
              </a:rPr>
              <a:t>YOU ARE OK</a:t>
            </a:r>
          </a:p>
          <a:p>
            <a:r>
              <a:rPr lang="en-IE" sz="2800" b="1" dirty="0">
                <a:solidFill>
                  <a:srgbClr val="CD09C4"/>
                </a:solidFill>
              </a:rPr>
              <a:t>ADULT</a:t>
            </a:r>
          </a:p>
          <a:p>
            <a:r>
              <a:rPr lang="en-IE" sz="2800" b="1" dirty="0">
                <a:solidFill>
                  <a:srgbClr val="CD09C4"/>
                </a:solidFill>
              </a:rPr>
              <a:t>RESPECT</a:t>
            </a:r>
          </a:p>
          <a:p>
            <a:endParaRPr lang="en-IE" sz="2800" b="1" dirty="0">
              <a:solidFill>
                <a:schemeClr val="tx2"/>
              </a:solidFill>
            </a:endParaRPr>
          </a:p>
        </p:txBody>
      </p:sp>
      <p:sp>
        <p:nvSpPr>
          <p:cNvPr id="28680" name="Rectangle 11"/>
          <p:cNvSpPr>
            <a:spLocks noChangeArrowheads="1"/>
          </p:cNvSpPr>
          <p:nvPr/>
        </p:nvSpPr>
        <p:spPr bwMode="auto">
          <a:xfrm>
            <a:off x="6863302" y="2309060"/>
            <a:ext cx="24026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2800" b="1" dirty="0">
                <a:solidFill>
                  <a:schemeClr val="tx2"/>
                </a:solidFill>
              </a:rPr>
              <a:t>AGGRESSIVE</a:t>
            </a:r>
          </a:p>
          <a:p>
            <a:endParaRPr lang="en-IE" sz="2800" b="1" dirty="0">
              <a:solidFill>
                <a:schemeClr val="tx2"/>
              </a:solidFill>
            </a:endParaRPr>
          </a:p>
          <a:p>
            <a:endParaRPr lang="en-IE" sz="2800" b="1" dirty="0">
              <a:solidFill>
                <a:schemeClr val="tx2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265418" y="26782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ight Arrow 14"/>
          <p:cNvSpPr/>
          <p:nvPr/>
        </p:nvSpPr>
        <p:spPr>
          <a:xfrm>
            <a:off x="5652120" y="26440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Left Arrow 15"/>
          <p:cNvSpPr/>
          <p:nvPr/>
        </p:nvSpPr>
        <p:spPr>
          <a:xfrm>
            <a:off x="2223407" y="327996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Left Arrow 16"/>
          <p:cNvSpPr/>
          <p:nvPr/>
        </p:nvSpPr>
        <p:spPr>
          <a:xfrm>
            <a:off x="5636484" y="328886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8" descr="stepsdoor_72.jpg">
            <a:extLst>
              <a:ext uri="{FF2B5EF4-FFF2-40B4-BE49-F238E27FC236}">
                <a16:creationId xmlns:a16="http://schemas.microsoft.com/office/drawing/2014/main" id="{68DC7667-4912-41AF-8E31-8B8FF835C9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9" r="22857" b="31001"/>
          <a:stretch/>
        </p:blipFill>
        <p:spPr bwMode="auto">
          <a:xfrm>
            <a:off x="-468560" y="-86068"/>
            <a:ext cx="10081120" cy="2079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6D8E8C-746C-4D60-82C5-B436933BE3ED}"/>
              </a:ext>
            </a:extLst>
          </p:cNvPr>
          <p:cNvSpPr txBox="1">
            <a:spLocks/>
          </p:cNvSpPr>
          <p:nvPr/>
        </p:nvSpPr>
        <p:spPr>
          <a:xfrm>
            <a:off x="-981973" y="454859"/>
            <a:ext cx="8858280" cy="1143000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5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Assertive Behaviour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5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appropriate behaviour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0BEF0-BA15-474E-83A8-23BB781098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48" t="23095" r="41797" b="11834"/>
          <a:stretch/>
        </p:blipFill>
        <p:spPr>
          <a:xfrm>
            <a:off x="7159331" y="3001557"/>
            <a:ext cx="1255094" cy="1637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7FFEEA-2D9A-4DA1-BD6C-78A20455BF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63" t="26716" r="46319" b="22283"/>
          <a:stretch/>
        </p:blipFill>
        <p:spPr>
          <a:xfrm>
            <a:off x="179512" y="4141791"/>
            <a:ext cx="1623684" cy="1689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106DA9-CEBB-4B93-A72F-C433BA8349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508" t="36789" r="39741" b="39724"/>
          <a:stretch/>
        </p:blipFill>
        <p:spPr>
          <a:xfrm>
            <a:off x="3456524" y="5020212"/>
            <a:ext cx="1440160" cy="1152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EDBDAB-463F-434E-A2F3-68BA8D632E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763" t="35321" r="36613" b="23577"/>
          <a:stretch/>
        </p:blipFill>
        <p:spPr>
          <a:xfrm>
            <a:off x="7371712" y="0"/>
            <a:ext cx="1772288" cy="182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4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68A88A-D5E8-48A3-8277-9D93CE0633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5" t="9254" r="20863" b="33993"/>
          <a:stretch/>
        </p:blipFill>
        <p:spPr>
          <a:xfrm>
            <a:off x="-108520" y="0"/>
            <a:ext cx="9252519" cy="50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8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9289031" cy="413724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IE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</a:pPr>
            <a:r>
              <a:rPr lang="en-IE" sz="2800" dirty="0">
                <a:solidFill>
                  <a:schemeClr val="tx2"/>
                </a:solidFill>
                <a:latin typeface="Calibri" pitchFamily="34" charset="0"/>
              </a:rPr>
              <a:t>Economy of words</a:t>
            </a:r>
          </a:p>
          <a:p>
            <a:pPr>
              <a:lnSpc>
                <a:spcPct val="110000"/>
              </a:lnSpc>
            </a:pPr>
            <a:endParaRPr lang="en-IE" sz="28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2800" dirty="0">
                <a:solidFill>
                  <a:schemeClr val="tx2"/>
                </a:solidFill>
                <a:latin typeface="Calibri" pitchFamily="34" charset="0"/>
              </a:rPr>
              <a:t>Own what you say. Use I-statements: I think,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800" dirty="0">
                <a:solidFill>
                  <a:schemeClr val="tx2"/>
                </a:solidFill>
                <a:latin typeface="Calibri" pitchFamily="34" charset="0"/>
              </a:rPr>
              <a:t>    I would like, In my opinion…</a:t>
            </a:r>
          </a:p>
          <a:p>
            <a:pPr>
              <a:lnSpc>
                <a:spcPct val="110000"/>
              </a:lnSpc>
            </a:pPr>
            <a:endParaRPr lang="en-GB" sz="28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110000"/>
              </a:lnSpc>
            </a:pPr>
            <a:r>
              <a:rPr lang="en-GB" altLang="en-GB" sz="2800" dirty="0">
                <a:solidFill>
                  <a:schemeClr val="tx2"/>
                </a:solidFill>
                <a:latin typeface="Calibri" pitchFamily="34" charset="0"/>
              </a:rPr>
              <a:t>State it calmly, firmly and with respect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</a:pPr>
            <a:endParaRPr lang="en-GB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90000"/>
              </a:lnSpc>
              <a:buNone/>
            </a:pPr>
            <a:endParaRPr lang="en-IE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IE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</a:pPr>
            <a:endParaRPr lang="en-IE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8" descr="stepsdoor_72.jpg">
            <a:extLst>
              <a:ext uri="{FF2B5EF4-FFF2-40B4-BE49-F238E27FC236}">
                <a16:creationId xmlns:a16="http://schemas.microsoft.com/office/drawing/2014/main" id="{61778A36-603C-4196-AA71-B22DBFAF92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9" r="23722" b="31001"/>
          <a:stretch/>
        </p:blipFill>
        <p:spPr bwMode="auto">
          <a:xfrm>
            <a:off x="-414556" y="-747464"/>
            <a:ext cx="9973109" cy="2166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5F85C-D037-40D8-B75F-1B8639659855}"/>
              </a:ext>
            </a:extLst>
          </p:cNvPr>
          <p:cNvSpPr txBox="1">
            <a:spLocks/>
          </p:cNvSpPr>
          <p:nvPr/>
        </p:nvSpPr>
        <p:spPr>
          <a:xfrm>
            <a:off x="1547663" y="188640"/>
            <a:ext cx="6840760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en-GB" sz="5000" dirty="0">
                <a:solidFill>
                  <a:schemeClr val="bg1"/>
                </a:solidFill>
                <a:latin typeface="Calibri"/>
              </a:rPr>
              <a:t>Be clear and direct </a:t>
            </a:r>
          </a:p>
        </p:txBody>
      </p:sp>
    </p:spTree>
    <p:extLst>
      <p:ext uri="{BB962C8B-B14F-4D97-AF65-F5344CB8AC3E}">
        <p14:creationId xmlns:p14="http://schemas.microsoft.com/office/powerpoint/2010/main" val="937329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217" y="3284984"/>
            <a:ext cx="8666261" cy="2292350"/>
          </a:xfrm>
        </p:spPr>
        <p:txBody>
          <a:bodyPr lIns="92075" tIns="46038" rIns="92075" bIns="46038">
            <a:normAutofit fontScale="90000"/>
          </a:bodyPr>
          <a:lstStyle/>
          <a:p>
            <a:pPr algn="l">
              <a:defRPr/>
            </a:pPr>
            <a:r>
              <a:rPr lang="en-IE" sz="31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This situation has to change</a:t>
            </a:r>
            <a:br>
              <a:rPr lang="en-IE" sz="31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br>
              <a:rPr lang="en-IE" sz="31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IE" sz="31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This is not going to work for me</a:t>
            </a:r>
            <a:br>
              <a:rPr lang="en-IE" sz="31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br>
              <a:rPr lang="en-IE" sz="31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IE" sz="31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I am not comfortable with this</a:t>
            </a:r>
            <a:br>
              <a:rPr lang="en-IE" sz="31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br>
              <a:rPr lang="en-IE" sz="31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IE" sz="31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I need more time to think about this</a:t>
            </a:r>
            <a:br>
              <a:rPr lang="en-IE" sz="31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br>
              <a:rPr lang="en-IE" sz="31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IE" sz="31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  <a:t>This is not the right time for me</a:t>
            </a:r>
            <a:br>
              <a:rPr lang="en-IE" sz="31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br>
              <a:rPr lang="en-IE" sz="31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br>
              <a:rPr lang="en-IE" sz="3100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IE" i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endParaRPr lang="en-GB" sz="5000" i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2" name="Picture 8" descr="stepsdoor_72.jpg">
            <a:extLst>
              <a:ext uri="{FF2B5EF4-FFF2-40B4-BE49-F238E27FC236}">
                <a16:creationId xmlns:a16="http://schemas.microsoft.com/office/drawing/2014/main" id="{A4F43F53-AC60-4D31-8902-C2CCF32623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9" r="23722" b="31001"/>
          <a:stretch/>
        </p:blipFill>
        <p:spPr bwMode="auto">
          <a:xfrm>
            <a:off x="-414555" y="-655740"/>
            <a:ext cx="9973109" cy="2166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12036-1B7A-4739-BD80-355B43E18DD2}"/>
              </a:ext>
            </a:extLst>
          </p:cNvPr>
          <p:cNvSpPr txBox="1">
            <a:spLocks/>
          </p:cNvSpPr>
          <p:nvPr/>
        </p:nvSpPr>
        <p:spPr>
          <a:xfrm>
            <a:off x="630877" y="188640"/>
            <a:ext cx="6840760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r>
              <a:rPr lang="en-GB" sz="5000" dirty="0">
                <a:solidFill>
                  <a:schemeClr val="bg1"/>
                </a:solidFill>
                <a:latin typeface="Calibri"/>
              </a:rPr>
              <a:t>Making clear statements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296E3-E900-4CB4-AF71-DAACE845F3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763" t="35321" r="36613" b="23577"/>
          <a:stretch/>
        </p:blipFill>
        <p:spPr>
          <a:xfrm>
            <a:off x="7471637" y="-387424"/>
            <a:ext cx="1679638" cy="180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0400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785</Words>
  <Application>Microsoft Office PowerPoint</Application>
  <PresentationFormat>On-screen Show (4:3)</PresentationFormat>
  <Paragraphs>146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Raleway Black</vt:lpstr>
      <vt:lpstr>Rockwell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situation has to change  This is not going to work for me  I am not comfortable with this  I need more time to think about this  This is not the right time for me    </vt:lpstr>
      <vt:lpstr>I feel angry when you break your agreements   I feel really awkward saying this but … I would prefer you not to smoke in here   I would like to let you know how I am feeling  so it will clear the air between us  I find it difficult to ask but would you…    </vt:lpstr>
      <vt:lpstr>PowerPoint Presentation</vt:lpstr>
      <vt:lpstr>No. This arrangement doesn’t suit me  No. I would rather not take part on this  No. I am not comfortable with this  I feel guilty at having to say No to you  but I must refuse  I need more time to think about this   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Lynch</dc:creator>
  <cp:lastModifiedBy>Maria Lynch</cp:lastModifiedBy>
  <cp:revision>146</cp:revision>
  <dcterms:created xsi:type="dcterms:W3CDTF">2019-04-09T07:48:51Z</dcterms:created>
  <dcterms:modified xsi:type="dcterms:W3CDTF">2020-09-14T15:53:38Z</dcterms:modified>
</cp:coreProperties>
</file>